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94" r:id="rId3"/>
    <p:sldId id="295" r:id="rId4"/>
    <p:sldId id="296" r:id="rId5"/>
    <p:sldId id="297" r:id="rId6"/>
    <p:sldId id="298" r:id="rId7"/>
    <p:sldId id="259" r:id="rId8"/>
    <p:sldId id="262" r:id="rId9"/>
    <p:sldId id="263" r:id="rId10"/>
    <p:sldId id="257" r:id="rId11"/>
    <p:sldId id="270" r:id="rId12"/>
    <p:sldId id="299" r:id="rId13"/>
    <p:sldId id="271" r:id="rId14"/>
    <p:sldId id="273" r:id="rId15"/>
    <p:sldId id="272" r:id="rId16"/>
    <p:sldId id="274" r:id="rId17"/>
    <p:sldId id="290" r:id="rId18"/>
    <p:sldId id="292" r:id="rId19"/>
  </p:sldIdLst>
  <p:sldSz cx="9144000" cy="6858000" type="screen4x3"/>
  <p:notesSz cx="6858000" cy="973455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66" d="100"/>
          <a:sy n="66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FECCA-06B8-4A2E-B23C-BD1637DED129}" type="datetimeFigureOut">
              <a:rPr lang="hu-HU" smtClean="0"/>
              <a:t>2016.06.20.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246133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9246133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C0FD2-22B0-4E13-8804-12E61E51A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7054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5BC8-D3DF-45AB-8A48-D9268D867FE6}" type="datetimeFigureOut">
              <a:rPr lang="hu-HU" smtClean="0"/>
              <a:t>2016.06.20.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432E-B767-47C4-9E38-206F86B45B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383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5BC8-D3DF-45AB-8A48-D9268D867FE6}" type="datetimeFigureOut">
              <a:rPr lang="hu-HU" smtClean="0"/>
              <a:t>2016.06.20.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432E-B767-47C4-9E38-206F86B45B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970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5BC8-D3DF-45AB-8A48-D9268D867FE6}" type="datetimeFigureOut">
              <a:rPr lang="hu-HU" smtClean="0"/>
              <a:t>2016.06.20.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432E-B767-47C4-9E38-206F86B45B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197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5BC8-D3DF-45AB-8A48-D9268D867FE6}" type="datetimeFigureOut">
              <a:rPr lang="hu-HU" smtClean="0"/>
              <a:t>2016.06.20.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432E-B767-47C4-9E38-206F86B45B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269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5BC8-D3DF-45AB-8A48-D9268D867FE6}" type="datetimeFigureOut">
              <a:rPr lang="hu-HU" smtClean="0"/>
              <a:t>2016.06.20.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432E-B767-47C4-9E38-206F86B45B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726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5BC8-D3DF-45AB-8A48-D9268D867FE6}" type="datetimeFigureOut">
              <a:rPr lang="hu-HU" smtClean="0"/>
              <a:t>2016.06.20.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432E-B767-47C4-9E38-206F86B45B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943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5BC8-D3DF-45AB-8A48-D9268D867FE6}" type="datetimeFigureOut">
              <a:rPr lang="hu-HU" smtClean="0"/>
              <a:t>2016.06.20.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432E-B767-47C4-9E38-206F86B45B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548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5BC8-D3DF-45AB-8A48-D9268D867FE6}" type="datetimeFigureOut">
              <a:rPr lang="hu-HU" smtClean="0"/>
              <a:t>2016.06.20.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432E-B767-47C4-9E38-206F86B45B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815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5BC8-D3DF-45AB-8A48-D9268D867FE6}" type="datetimeFigureOut">
              <a:rPr lang="hu-HU" smtClean="0"/>
              <a:t>2016.06.20.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432E-B767-47C4-9E38-206F86B45B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374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5BC8-D3DF-45AB-8A48-D9268D867FE6}" type="datetimeFigureOut">
              <a:rPr lang="hu-HU" smtClean="0"/>
              <a:t>2016.06.20.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432E-B767-47C4-9E38-206F86B45B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6093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5BC8-D3DF-45AB-8A48-D9268D867FE6}" type="datetimeFigureOut">
              <a:rPr lang="hu-HU" smtClean="0"/>
              <a:t>2016.06.20.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432E-B767-47C4-9E38-206F86B45B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954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5BC8-D3DF-45AB-8A48-D9268D867FE6}" type="datetimeFigureOut">
              <a:rPr lang="hu-HU" smtClean="0"/>
              <a:t>2016.06.20.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6432E-B767-47C4-9E38-206F86B45B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722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002060"/>
                </a:solidFill>
              </a:rPr>
              <a:t>A GWP KKE régió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aszálykezelési útmutatója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2060"/>
                </a:solidFill>
              </a:rPr>
              <a:t>Dr. </a:t>
            </a:r>
            <a:r>
              <a:rPr lang="hu-HU" dirty="0" err="1" smtClean="0">
                <a:solidFill>
                  <a:srgbClr val="002060"/>
                </a:solidFill>
              </a:rPr>
              <a:t>Gayer</a:t>
            </a:r>
            <a:r>
              <a:rPr lang="hu-HU" dirty="0" smtClean="0">
                <a:solidFill>
                  <a:srgbClr val="002060"/>
                </a:solidFill>
              </a:rPr>
              <a:t> József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GWP Magyarország</a:t>
            </a:r>
            <a:endParaRPr lang="hu-HU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gayer_000\Pictures\logók\WMO GW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186"/>
            <a:ext cx="3498836" cy="122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dmp na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220" y="310159"/>
            <a:ext cx="210156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0" y="6426876"/>
            <a:ext cx="925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</a:rPr>
              <a:t>MHT XXXIV. Vándorgyűlés – 3. Országos Aszálykonzultáció, Debrecen, 2016.07.06.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28600" y="1556792"/>
            <a:ext cx="8686800" cy="762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33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82860" y="6336297"/>
            <a:ext cx="8686800" cy="762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33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945" y="246693"/>
            <a:ext cx="1093082" cy="97903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6693"/>
            <a:ext cx="1147576" cy="114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6" y="-34070"/>
            <a:ext cx="8311837" cy="689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419871" y="6273225"/>
            <a:ext cx="572412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002060"/>
                </a:solidFill>
              </a:rPr>
              <a:t>m</a:t>
            </a:r>
            <a:r>
              <a:rPr lang="hu-HU" sz="3200" dirty="0" smtClean="0">
                <a:solidFill>
                  <a:srgbClr val="002060"/>
                </a:solidFill>
              </a:rPr>
              <a:t>egjelent az OVF támogatásával</a:t>
            </a:r>
            <a:endParaRPr lang="hu-H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8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Felépítés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228600" y="1632992"/>
            <a:ext cx="8507288" cy="5141168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rgbClr val="002060"/>
                </a:solidFill>
              </a:rPr>
              <a:t>Általános </a:t>
            </a:r>
            <a:r>
              <a:rPr lang="hu-HU" sz="3600" b="1" dirty="0">
                <a:solidFill>
                  <a:srgbClr val="002060"/>
                </a:solidFill>
              </a:rPr>
              <a:t>keretrendszer </a:t>
            </a:r>
            <a:endParaRPr lang="hu-HU" sz="3600" dirty="0" smtClean="0">
              <a:solidFill>
                <a:srgbClr val="002060"/>
              </a:solidFill>
            </a:endParaRPr>
          </a:p>
          <a:p>
            <a:pPr lvl="1"/>
            <a:r>
              <a:rPr lang="hu-HU" sz="3200" dirty="0">
                <a:solidFill>
                  <a:srgbClr val="002060"/>
                </a:solidFill>
              </a:rPr>
              <a:t>s</a:t>
            </a:r>
            <a:r>
              <a:rPr lang="hu-HU" sz="3200" dirty="0" smtClean="0">
                <a:solidFill>
                  <a:srgbClr val="002060"/>
                </a:solidFill>
              </a:rPr>
              <a:t>zakpolitikai keretek </a:t>
            </a:r>
          </a:p>
          <a:p>
            <a:pPr lvl="1"/>
            <a:r>
              <a:rPr lang="hu-HU" sz="3200" dirty="0" smtClean="0">
                <a:solidFill>
                  <a:srgbClr val="002060"/>
                </a:solidFill>
              </a:rPr>
              <a:t>aszálykezelési koncepció</a:t>
            </a:r>
          </a:p>
          <a:p>
            <a:pPr lvl="1"/>
            <a:r>
              <a:rPr lang="hu-HU" sz="3200" dirty="0" smtClean="0">
                <a:solidFill>
                  <a:srgbClr val="002060"/>
                </a:solidFill>
              </a:rPr>
              <a:t>jogszabályi keretek</a:t>
            </a:r>
          </a:p>
          <a:p>
            <a:r>
              <a:rPr lang="hu-HU" sz="3600" b="1" dirty="0" smtClean="0">
                <a:solidFill>
                  <a:srgbClr val="002060"/>
                </a:solidFill>
              </a:rPr>
              <a:t>Aszálykezelési politika és tervezés</a:t>
            </a:r>
          </a:p>
          <a:p>
            <a:pPr lvl="1"/>
            <a:r>
              <a:rPr lang="hu-HU" sz="3200" dirty="0">
                <a:solidFill>
                  <a:srgbClr val="002060"/>
                </a:solidFill>
              </a:rPr>
              <a:t>hét lépésből álló, szakaszos </a:t>
            </a:r>
            <a:r>
              <a:rPr lang="hu-HU" sz="3200" dirty="0" smtClean="0">
                <a:solidFill>
                  <a:srgbClr val="002060"/>
                </a:solidFill>
              </a:rPr>
              <a:t>megközelítés!!!</a:t>
            </a:r>
          </a:p>
          <a:p>
            <a:r>
              <a:rPr lang="hu-HU" sz="3600" b="1" dirty="0">
                <a:solidFill>
                  <a:srgbClr val="002060"/>
                </a:solidFill>
              </a:rPr>
              <a:t>A </a:t>
            </a:r>
            <a:r>
              <a:rPr lang="hu-HU" sz="3600" b="1" dirty="0" err="1">
                <a:solidFill>
                  <a:srgbClr val="002060"/>
                </a:solidFill>
              </a:rPr>
              <a:t>VKI-ban</a:t>
            </a:r>
            <a:r>
              <a:rPr lang="hu-HU" sz="3600" b="1" dirty="0">
                <a:solidFill>
                  <a:srgbClr val="002060"/>
                </a:solidFill>
              </a:rPr>
              <a:t> </a:t>
            </a:r>
            <a:r>
              <a:rPr lang="hu-HU" sz="3600" b="1" dirty="0" smtClean="0">
                <a:solidFill>
                  <a:srgbClr val="002060"/>
                </a:solidFill>
              </a:rPr>
              <a:t>foglalt  kapcsolódó kérdések</a:t>
            </a:r>
          </a:p>
          <a:p>
            <a:pPr lvl="1"/>
            <a:r>
              <a:rPr lang="hu-HU" sz="3200" dirty="0">
                <a:solidFill>
                  <a:srgbClr val="002060"/>
                </a:solidFill>
              </a:rPr>
              <a:t>f</a:t>
            </a:r>
            <a:r>
              <a:rPr lang="hu-HU" sz="3200" dirty="0" smtClean="0">
                <a:solidFill>
                  <a:srgbClr val="002060"/>
                </a:solidFill>
              </a:rPr>
              <a:t>a. vizek, tartós aszályok, éghajlatváltozás</a:t>
            </a:r>
            <a:endParaRPr lang="hu-HU" sz="3200" dirty="0">
              <a:solidFill>
                <a:srgbClr val="002060"/>
              </a:solidFill>
            </a:endParaRPr>
          </a:p>
          <a:p>
            <a:endParaRPr lang="hu-H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8600" y="1556792"/>
            <a:ext cx="8686800" cy="762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33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745863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44824"/>
            <a:ext cx="303315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20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39952" y="188640"/>
            <a:ext cx="4546848" cy="1296144"/>
          </a:xfrm>
        </p:spPr>
        <p:txBody>
          <a:bodyPr>
            <a:noAutofit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Általános keretrendszer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" y="1988840"/>
            <a:ext cx="8915400" cy="4525963"/>
          </a:xfrm>
        </p:spPr>
        <p:txBody>
          <a:bodyPr>
            <a:normAutofit/>
          </a:bodyPr>
          <a:lstStyle/>
          <a:p>
            <a:pPr marL="457200" lvl="1" indent="-457200">
              <a:buFontTx/>
              <a:buChar char="-"/>
            </a:pPr>
            <a:r>
              <a:rPr lang="hu-HU" sz="3200" dirty="0" smtClean="0">
                <a:solidFill>
                  <a:srgbClr val="002060"/>
                </a:solidFill>
              </a:rPr>
              <a:t>szakpolitikai </a:t>
            </a:r>
            <a:r>
              <a:rPr lang="hu-HU" sz="3200" dirty="0">
                <a:solidFill>
                  <a:srgbClr val="002060"/>
                </a:solidFill>
              </a:rPr>
              <a:t>keretek: VKI, VGT, CIS, </a:t>
            </a:r>
            <a:r>
              <a:rPr lang="hu-HU" sz="3200" dirty="0" smtClean="0">
                <a:solidFill>
                  <a:srgbClr val="002060"/>
                </a:solidFill>
              </a:rPr>
              <a:t>UNCCD</a:t>
            </a:r>
          </a:p>
          <a:p>
            <a:pPr marL="457200" lvl="1" indent="-457200">
              <a:buFontTx/>
              <a:buChar char="-"/>
            </a:pPr>
            <a:r>
              <a:rPr lang="hu-HU" sz="3200" dirty="0" smtClean="0">
                <a:solidFill>
                  <a:srgbClr val="002060"/>
                </a:solidFill>
              </a:rPr>
              <a:t>koncepció</a:t>
            </a:r>
            <a:r>
              <a:rPr lang="hu-HU" sz="3200" dirty="0">
                <a:solidFill>
                  <a:srgbClr val="002060"/>
                </a:solidFill>
              </a:rPr>
              <a:t>: reaktív helyett az aszálykockázat elemzésén alapuló proaktív  </a:t>
            </a:r>
            <a:r>
              <a:rPr lang="hu-HU" sz="3200" dirty="0" smtClean="0">
                <a:solidFill>
                  <a:srgbClr val="002060"/>
                </a:solidFill>
              </a:rPr>
              <a:t>megközelítés</a:t>
            </a:r>
          </a:p>
          <a:p>
            <a:pPr marL="457200" lvl="1" indent="-457200">
              <a:buFontTx/>
              <a:buChar char="-"/>
            </a:pPr>
            <a:r>
              <a:rPr lang="hu-HU" sz="3200" dirty="0" smtClean="0">
                <a:solidFill>
                  <a:srgbClr val="002060"/>
                </a:solidFill>
              </a:rPr>
              <a:t>Nyolc </a:t>
            </a:r>
            <a:r>
              <a:rPr lang="hu-HU" sz="3200" dirty="0">
                <a:solidFill>
                  <a:srgbClr val="002060"/>
                </a:solidFill>
              </a:rPr>
              <a:t>alapelv: </a:t>
            </a:r>
            <a:r>
              <a:rPr lang="hu-HU" sz="3200" dirty="0" smtClean="0">
                <a:solidFill>
                  <a:srgbClr val="002060"/>
                </a:solidFill>
              </a:rPr>
              <a:t>….. (7) </a:t>
            </a:r>
            <a:r>
              <a:rPr lang="hu-HU" sz="3200" dirty="0" smtClean="0">
                <a:solidFill>
                  <a:srgbClr val="002060"/>
                </a:solidFill>
              </a:rPr>
              <a:t>elengedhetetlen elemek: </a:t>
            </a:r>
          </a:p>
          <a:p>
            <a:pPr marL="857250" lvl="2" indent="-457200"/>
            <a:r>
              <a:rPr lang="hu-HU" sz="3200" dirty="0" smtClean="0">
                <a:solidFill>
                  <a:srgbClr val="002060"/>
                </a:solidFill>
              </a:rPr>
              <a:t>aszály-indikátorok, küszöbértékek, korai </a:t>
            </a:r>
            <a:r>
              <a:rPr lang="hu-HU" sz="3200" dirty="0">
                <a:solidFill>
                  <a:srgbClr val="002060"/>
                </a:solidFill>
              </a:rPr>
              <a:t>aszályriasztási </a:t>
            </a:r>
            <a:r>
              <a:rPr lang="hu-HU" sz="3200" dirty="0" smtClean="0">
                <a:solidFill>
                  <a:srgbClr val="002060"/>
                </a:solidFill>
              </a:rPr>
              <a:t>rendszer </a:t>
            </a:r>
          </a:p>
          <a:p>
            <a:pPr marL="857250" lvl="2" indent="-457200"/>
            <a:r>
              <a:rPr lang="hu-HU" sz="3200" dirty="0" smtClean="0">
                <a:solidFill>
                  <a:srgbClr val="002060"/>
                </a:solidFill>
              </a:rPr>
              <a:t>mérséklő intézkedések</a:t>
            </a:r>
          </a:p>
          <a:p>
            <a:pPr marL="857250" lvl="2" indent="-457200"/>
            <a:r>
              <a:rPr lang="hu-HU" sz="3200" dirty="0">
                <a:solidFill>
                  <a:srgbClr val="002060"/>
                </a:solidFill>
              </a:rPr>
              <a:t>s</a:t>
            </a:r>
            <a:r>
              <a:rPr lang="hu-HU" sz="3200" dirty="0" smtClean="0">
                <a:solidFill>
                  <a:srgbClr val="002060"/>
                </a:solidFill>
              </a:rPr>
              <a:t>zervezeti keretrendszer</a:t>
            </a:r>
            <a:endParaRPr lang="hu-HU" sz="32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745863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8600" y="1556792"/>
            <a:ext cx="8686800" cy="762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33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464" y="5013176"/>
            <a:ext cx="2384847" cy="158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49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51920" y="135685"/>
            <a:ext cx="5292080" cy="114300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Aszálykezelési politika és </a:t>
            </a:r>
            <a:r>
              <a:rPr lang="hu-HU" b="1" dirty="0" smtClean="0">
                <a:solidFill>
                  <a:srgbClr val="002060"/>
                </a:solidFill>
              </a:rPr>
              <a:t>tervezés 1/4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7524" y="1860848"/>
            <a:ext cx="8568952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>
                <a:solidFill>
                  <a:srgbClr val="002060"/>
                </a:solidFill>
              </a:rPr>
              <a:t>1. </a:t>
            </a:r>
            <a:r>
              <a:rPr lang="hu-HU" b="1" dirty="0">
                <a:solidFill>
                  <a:srgbClr val="002060"/>
                </a:solidFill>
              </a:rPr>
              <a:t>lépés: </a:t>
            </a:r>
            <a:r>
              <a:rPr lang="hu-HU" dirty="0" smtClean="0">
                <a:solidFill>
                  <a:srgbClr val="002060"/>
                </a:solidFill>
              </a:rPr>
              <a:t>Aszálypolitika kidolgozása,  bizottság felállítása (hatáskörrel </a:t>
            </a:r>
            <a:r>
              <a:rPr lang="hu-HU" dirty="0">
                <a:solidFill>
                  <a:srgbClr val="002060"/>
                </a:solidFill>
              </a:rPr>
              <a:t>rendelkező hatóság, </a:t>
            </a:r>
            <a:r>
              <a:rPr lang="hu-HU" dirty="0" smtClean="0">
                <a:solidFill>
                  <a:srgbClr val="002060"/>
                </a:solidFill>
              </a:rPr>
              <a:t>aszály, mint fontos </a:t>
            </a:r>
            <a:r>
              <a:rPr lang="hu-HU" dirty="0" err="1" smtClean="0">
                <a:solidFill>
                  <a:srgbClr val="002060"/>
                </a:solidFill>
              </a:rPr>
              <a:t>vg</a:t>
            </a:r>
            <a:r>
              <a:rPr lang="hu-HU" dirty="0" smtClean="0">
                <a:solidFill>
                  <a:srgbClr val="002060"/>
                </a:solidFill>
              </a:rPr>
              <a:t>. </a:t>
            </a:r>
            <a:r>
              <a:rPr lang="hu-HU" dirty="0">
                <a:solidFill>
                  <a:srgbClr val="002060"/>
                </a:solidFill>
              </a:rPr>
              <a:t>k</a:t>
            </a:r>
            <a:r>
              <a:rPr lang="hu-HU" dirty="0" smtClean="0">
                <a:solidFill>
                  <a:srgbClr val="002060"/>
                </a:solidFill>
              </a:rPr>
              <a:t>érdés, megfelelő jogi aktus)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rgbClr val="002060"/>
                </a:solidFill>
              </a:rPr>
              <a:t>2. lépés</a:t>
            </a:r>
            <a:r>
              <a:rPr lang="hu-HU" b="1" dirty="0">
                <a:solidFill>
                  <a:srgbClr val="002060"/>
                </a:solidFill>
              </a:rPr>
              <a:t>: </a:t>
            </a:r>
            <a:r>
              <a:rPr lang="hu-HU" dirty="0">
                <a:solidFill>
                  <a:srgbClr val="002060"/>
                </a:solidFill>
              </a:rPr>
              <a:t>A kockázatalapú aszálykezelési politika célkitűzéseinek meghatározása </a:t>
            </a:r>
            <a:r>
              <a:rPr lang="hu-HU" dirty="0" smtClean="0">
                <a:solidFill>
                  <a:srgbClr val="002060"/>
                </a:solidFill>
              </a:rPr>
              <a:t>(kockázat-csökkentésen </a:t>
            </a:r>
            <a:r>
              <a:rPr lang="hu-HU" dirty="0">
                <a:solidFill>
                  <a:srgbClr val="002060"/>
                </a:solidFill>
              </a:rPr>
              <a:t>alapuló </a:t>
            </a:r>
            <a:r>
              <a:rPr lang="hu-HU" dirty="0" smtClean="0">
                <a:solidFill>
                  <a:srgbClr val="002060"/>
                </a:solidFill>
              </a:rPr>
              <a:t>megközelítés</a:t>
            </a:r>
            <a:r>
              <a:rPr lang="hu-HU" dirty="0">
                <a:solidFill>
                  <a:srgbClr val="002060"/>
                </a:solidFill>
              </a:rPr>
              <a:t>, </a:t>
            </a:r>
            <a:r>
              <a:rPr lang="hu-HU" dirty="0" smtClean="0">
                <a:solidFill>
                  <a:srgbClr val="002060"/>
                </a:solidFill>
              </a:rPr>
              <a:t>VKI összhang)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rgbClr val="002060"/>
                </a:solidFill>
              </a:rPr>
              <a:t>3</a:t>
            </a:r>
            <a:r>
              <a:rPr lang="hu-HU" b="1" dirty="0">
                <a:solidFill>
                  <a:srgbClr val="002060"/>
                </a:solidFill>
              </a:rPr>
              <a:t>. lépés: </a:t>
            </a:r>
            <a:r>
              <a:rPr lang="hu-HU" dirty="0">
                <a:solidFill>
                  <a:srgbClr val="002060"/>
                </a:solidFill>
              </a:rPr>
              <a:t>A </a:t>
            </a:r>
            <a:r>
              <a:rPr lang="hu-HU" dirty="0" smtClean="0">
                <a:solidFill>
                  <a:srgbClr val="002060"/>
                </a:solidFill>
              </a:rPr>
              <a:t>tervhez szükséges adatok </a:t>
            </a:r>
            <a:r>
              <a:rPr lang="hu-HU" dirty="0">
                <a:solidFill>
                  <a:srgbClr val="002060"/>
                </a:solidFill>
              </a:rPr>
              <a:t>összegyűjtése </a:t>
            </a:r>
            <a:r>
              <a:rPr lang="hu-HU" dirty="0" smtClean="0">
                <a:solidFill>
                  <a:srgbClr val="002060"/>
                </a:solidFill>
              </a:rPr>
              <a:t>(az adatok meghatározása, </a:t>
            </a:r>
            <a:r>
              <a:rPr lang="hu-HU" dirty="0">
                <a:solidFill>
                  <a:srgbClr val="002060"/>
                </a:solidFill>
              </a:rPr>
              <a:t>meglévő rendszer elemzése, adathiány meghatározása</a:t>
            </a:r>
            <a:r>
              <a:rPr lang="hu-HU" dirty="0" smtClean="0">
                <a:solidFill>
                  <a:srgbClr val="002060"/>
                </a:solidFill>
              </a:rPr>
              <a:t>)</a:t>
            </a:r>
            <a:endParaRPr lang="hu-HU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745863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8600" y="1556792"/>
            <a:ext cx="8686800" cy="762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33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862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8600" y="1772816"/>
            <a:ext cx="8892480" cy="49251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b="1" dirty="0">
                <a:solidFill>
                  <a:srgbClr val="002060"/>
                </a:solidFill>
              </a:rPr>
              <a:t>4. lépés: Aszálykezelési terv </a:t>
            </a:r>
            <a:r>
              <a:rPr lang="hu-HU" b="1" dirty="0" smtClean="0">
                <a:solidFill>
                  <a:srgbClr val="002060"/>
                </a:solidFill>
              </a:rPr>
              <a:t>kidolgozás/felülvizsgálat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4.1 </a:t>
            </a:r>
            <a:r>
              <a:rPr lang="hu-HU" dirty="0">
                <a:solidFill>
                  <a:srgbClr val="002060"/>
                </a:solidFill>
              </a:rPr>
              <a:t>Az aszálykezelési terv tartalmának </a:t>
            </a:r>
            <a:r>
              <a:rPr lang="hu-HU" dirty="0" smtClean="0">
                <a:solidFill>
                  <a:srgbClr val="002060"/>
                </a:solidFill>
              </a:rPr>
              <a:t>meghatározása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4.2 </a:t>
            </a:r>
            <a:r>
              <a:rPr lang="hu-HU" dirty="0">
                <a:solidFill>
                  <a:srgbClr val="002060"/>
                </a:solidFill>
              </a:rPr>
              <a:t>Múltbéli aszályesemények jellemzése és </a:t>
            </a:r>
            <a:r>
              <a:rPr lang="hu-HU" dirty="0" smtClean="0">
                <a:solidFill>
                  <a:srgbClr val="002060"/>
                </a:solidFill>
              </a:rPr>
              <a:t>értékelése </a:t>
            </a:r>
            <a:endParaRPr lang="hu-H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4.3 </a:t>
            </a:r>
            <a:r>
              <a:rPr lang="hu-HU" dirty="0">
                <a:solidFill>
                  <a:srgbClr val="002060"/>
                </a:solidFill>
              </a:rPr>
              <a:t>Indikátorok és küszöbértékek </a:t>
            </a:r>
            <a:r>
              <a:rPr lang="hu-HU" dirty="0" smtClean="0">
                <a:solidFill>
                  <a:srgbClr val="002060"/>
                </a:solidFill>
              </a:rPr>
              <a:t>a besoroláshoz</a:t>
            </a:r>
            <a:endParaRPr lang="hu-H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4.4 Korai </a:t>
            </a:r>
            <a:r>
              <a:rPr lang="hu-HU" dirty="0">
                <a:solidFill>
                  <a:srgbClr val="002060"/>
                </a:solidFill>
              </a:rPr>
              <a:t>riasztási rendszer </a:t>
            </a:r>
            <a:r>
              <a:rPr lang="hu-HU" dirty="0" smtClean="0">
                <a:solidFill>
                  <a:srgbClr val="002060"/>
                </a:solidFill>
              </a:rPr>
              <a:t>kialakítása</a:t>
            </a:r>
            <a:endParaRPr lang="hu-H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4.5 </a:t>
            </a:r>
            <a:r>
              <a:rPr lang="hu-HU" dirty="0">
                <a:solidFill>
                  <a:srgbClr val="002060"/>
                </a:solidFill>
              </a:rPr>
              <a:t>Intézkedési program </a:t>
            </a:r>
            <a:r>
              <a:rPr lang="hu-HU" dirty="0" smtClean="0">
                <a:solidFill>
                  <a:srgbClr val="002060"/>
                </a:solidFill>
              </a:rPr>
              <a:t>kialakítása</a:t>
            </a:r>
            <a:endParaRPr lang="hu-H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4.6 </a:t>
            </a:r>
            <a:r>
              <a:rPr lang="hu-HU" dirty="0">
                <a:solidFill>
                  <a:srgbClr val="002060"/>
                </a:solidFill>
              </a:rPr>
              <a:t>Szervezeti keretek kialakítása az aszálykezelési terv kidolgozásához, megvalósításához és </a:t>
            </a:r>
            <a:r>
              <a:rPr lang="hu-HU" dirty="0" smtClean="0">
                <a:solidFill>
                  <a:srgbClr val="002060"/>
                </a:solidFill>
              </a:rPr>
              <a:t>felülvizsgálatához</a:t>
            </a:r>
            <a:endParaRPr lang="hu-H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4.7 </a:t>
            </a:r>
            <a:r>
              <a:rPr lang="hu-HU" dirty="0">
                <a:solidFill>
                  <a:srgbClr val="002060"/>
                </a:solidFill>
              </a:rPr>
              <a:t>Hiányosságok és bizonytalanságok </a:t>
            </a:r>
            <a:r>
              <a:rPr lang="hu-HU" dirty="0" smtClean="0">
                <a:solidFill>
                  <a:srgbClr val="002060"/>
                </a:solidFill>
              </a:rPr>
              <a:t>meghatározása </a:t>
            </a:r>
            <a:endParaRPr lang="hu-HU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745863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3851920" y="135685"/>
            <a:ext cx="5292080" cy="114300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Aszálykezelési politika és </a:t>
            </a:r>
            <a:r>
              <a:rPr lang="hu-HU" b="1" dirty="0" smtClean="0">
                <a:solidFill>
                  <a:srgbClr val="002060"/>
                </a:solidFill>
              </a:rPr>
              <a:t>tervezés 2/4</a:t>
            </a:r>
            <a:endParaRPr lang="hu-H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8600" y="1556792"/>
            <a:ext cx="8686800" cy="762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33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62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651269"/>
            <a:ext cx="9027751" cy="5171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>
                <a:solidFill>
                  <a:srgbClr val="002060"/>
                </a:solidFill>
              </a:rPr>
              <a:t>4</a:t>
            </a:r>
            <a:r>
              <a:rPr lang="hu-HU" b="1" dirty="0">
                <a:solidFill>
                  <a:srgbClr val="002060"/>
                </a:solidFill>
              </a:rPr>
              <a:t>. lépés</a:t>
            </a:r>
            <a:r>
              <a:rPr lang="hu-HU" b="1" dirty="0" smtClean="0">
                <a:solidFill>
                  <a:srgbClr val="002060"/>
                </a:solidFill>
              </a:rPr>
              <a:t>: Aszálykezelési terv kidolgozás/felülvizsgálat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rgbClr val="002060"/>
                </a:solidFill>
              </a:rPr>
              <a:t> 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745863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13473"/>
            <a:ext cx="8183218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3851920" y="135685"/>
            <a:ext cx="5292080" cy="114300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Aszálykezelési politika és </a:t>
            </a:r>
            <a:r>
              <a:rPr lang="hu-HU" b="1" dirty="0" smtClean="0">
                <a:solidFill>
                  <a:srgbClr val="002060"/>
                </a:solidFill>
              </a:rPr>
              <a:t>tervezés 3/4</a:t>
            </a:r>
            <a:endParaRPr lang="hu-H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8600" y="1556792"/>
            <a:ext cx="8686800" cy="762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33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400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851920" y="135685"/>
            <a:ext cx="5292080" cy="114300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Aszálykezelési politika és </a:t>
            </a:r>
            <a:r>
              <a:rPr lang="hu-HU" b="1" dirty="0" smtClean="0">
                <a:solidFill>
                  <a:srgbClr val="002060"/>
                </a:solidFill>
              </a:rPr>
              <a:t>tervezés 4/</a:t>
            </a:r>
            <a:r>
              <a:rPr lang="hu-HU" b="1" dirty="0" err="1" smtClean="0">
                <a:solidFill>
                  <a:srgbClr val="002060"/>
                </a:solidFill>
              </a:rPr>
              <a:t>4</a:t>
            </a:r>
            <a:endParaRPr lang="hu-H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745863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262001" y="1797050"/>
            <a:ext cx="7884876" cy="429162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hu-HU" b="1" dirty="0">
                <a:solidFill>
                  <a:srgbClr val="002060"/>
                </a:solidFill>
              </a:rPr>
              <a:t>5</a:t>
            </a:r>
            <a:r>
              <a:rPr lang="hu-HU" b="1" dirty="0" smtClean="0">
                <a:solidFill>
                  <a:srgbClr val="002060"/>
                </a:solidFill>
              </a:rPr>
              <a:t>. </a:t>
            </a:r>
            <a:r>
              <a:rPr lang="hu-HU" b="1" dirty="0">
                <a:solidFill>
                  <a:srgbClr val="002060"/>
                </a:solidFill>
              </a:rPr>
              <a:t>lépés: </a:t>
            </a:r>
            <a:r>
              <a:rPr lang="hu-HU" dirty="0">
                <a:solidFill>
                  <a:srgbClr val="002060"/>
                </a:solidFill>
              </a:rPr>
              <a:t>Az aszálykezelési terv </a:t>
            </a:r>
            <a:r>
              <a:rPr lang="hu-HU" dirty="0" smtClean="0">
                <a:solidFill>
                  <a:srgbClr val="002060"/>
                </a:solidFill>
              </a:rPr>
              <a:t>közzététele, </a:t>
            </a:r>
            <a:r>
              <a:rPr lang="hu-HU" dirty="0">
                <a:solidFill>
                  <a:srgbClr val="002060"/>
                </a:solidFill>
              </a:rPr>
              <a:t>társadalmi </a:t>
            </a:r>
            <a:r>
              <a:rPr lang="hu-HU" dirty="0" smtClean="0">
                <a:solidFill>
                  <a:srgbClr val="002060"/>
                </a:solidFill>
              </a:rPr>
              <a:t>részvétel (ld. VKI 13.5 és 14. cikk)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hu-HU" b="1" dirty="0">
                <a:solidFill>
                  <a:srgbClr val="002060"/>
                </a:solidFill>
              </a:rPr>
              <a:t>6</a:t>
            </a:r>
            <a:r>
              <a:rPr lang="hu-HU" b="1" dirty="0" smtClean="0">
                <a:solidFill>
                  <a:srgbClr val="002060"/>
                </a:solidFill>
              </a:rPr>
              <a:t>. lépés</a:t>
            </a:r>
            <a:r>
              <a:rPr lang="hu-HU" b="1" dirty="0">
                <a:solidFill>
                  <a:srgbClr val="002060"/>
                </a:solidFill>
              </a:rPr>
              <a:t>: </a:t>
            </a:r>
            <a:r>
              <a:rPr lang="hu-HU" dirty="0">
                <a:solidFill>
                  <a:srgbClr val="002060"/>
                </a:solidFill>
              </a:rPr>
              <a:t>Kutatási </a:t>
            </a:r>
            <a:r>
              <a:rPr lang="hu-HU" dirty="0" smtClean="0">
                <a:solidFill>
                  <a:srgbClr val="002060"/>
                </a:solidFill>
              </a:rPr>
              <a:t>program kidolgozása (hatások, csökkentési alternatívák, stb.)</a:t>
            </a:r>
            <a:endParaRPr lang="hu-HU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hu-HU" b="1" dirty="0" smtClean="0">
                <a:solidFill>
                  <a:srgbClr val="002060"/>
                </a:solidFill>
              </a:rPr>
              <a:t>7. </a:t>
            </a:r>
            <a:r>
              <a:rPr lang="hu-HU" b="1" dirty="0">
                <a:solidFill>
                  <a:srgbClr val="002060"/>
                </a:solidFill>
              </a:rPr>
              <a:t>lépés</a:t>
            </a:r>
            <a:r>
              <a:rPr lang="hu-HU" b="1" dirty="0" smtClean="0">
                <a:solidFill>
                  <a:srgbClr val="002060"/>
                </a:solidFill>
              </a:rPr>
              <a:t>: </a:t>
            </a:r>
            <a:r>
              <a:rPr lang="hu-HU" dirty="0" smtClean="0">
                <a:solidFill>
                  <a:srgbClr val="002060"/>
                </a:solidFill>
              </a:rPr>
              <a:t>Oktatás, ismeretterjesztés (döntéshozók, gazdálkodók, önkormányzatok)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8600" y="1556792"/>
            <a:ext cx="8686800" cy="762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33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pic>
        <p:nvPicPr>
          <p:cNvPr id="1026" name="Picture 2" descr="C:\Users\gayer_000\Pictures\logók\WF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04" y="1812925"/>
            <a:ext cx="1286796" cy="111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ccafs.cgiar.org/sites/default/files/styles/large/public/blog/pictures/gcard_finalblog.jpg?itok=7bWNjJX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769" y="5434293"/>
            <a:ext cx="216723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lifelikeinteraction.com/lifelikeblog/wp-content/uploads/2015/03/5-tips-to-engange-adult-learners-in-training-program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80244"/>
            <a:ext cx="1901423" cy="154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9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851920" y="135684"/>
            <a:ext cx="4005284" cy="1277091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Kapcsolódó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kérdések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745863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262000" y="1797050"/>
            <a:ext cx="8486463" cy="494431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hu-HU" b="1" dirty="0">
                <a:solidFill>
                  <a:srgbClr val="002060"/>
                </a:solidFill>
              </a:rPr>
              <a:t>Felszín alatti </a:t>
            </a:r>
            <a:r>
              <a:rPr lang="hu-HU" b="1" dirty="0" smtClean="0">
                <a:solidFill>
                  <a:srgbClr val="002060"/>
                </a:solidFill>
              </a:rPr>
              <a:t>vizek: </a:t>
            </a:r>
            <a:r>
              <a:rPr lang="hu-HU" dirty="0" smtClean="0">
                <a:solidFill>
                  <a:srgbClr val="002060"/>
                </a:solidFill>
              </a:rPr>
              <a:t>VGT </a:t>
            </a:r>
            <a:r>
              <a:rPr lang="hu-HU" dirty="0">
                <a:solidFill>
                  <a:srgbClr val="002060"/>
                </a:solidFill>
              </a:rPr>
              <a:t>jó mennyiségi áll. &amp;</a:t>
            </a:r>
            <a:r>
              <a:rPr lang="hu-HU" dirty="0" smtClean="0">
                <a:solidFill>
                  <a:srgbClr val="002060"/>
                </a:solidFill>
              </a:rPr>
              <a:t> aszálykezelési terv mérsékelési </a:t>
            </a:r>
            <a:r>
              <a:rPr lang="hu-HU" dirty="0">
                <a:solidFill>
                  <a:srgbClr val="002060"/>
                </a:solidFill>
              </a:rPr>
              <a:t>intézkedések </a:t>
            </a:r>
            <a:endParaRPr lang="hu-HU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hu-HU" b="1" dirty="0">
                <a:solidFill>
                  <a:srgbClr val="002060"/>
                </a:solidFill>
              </a:rPr>
              <a:t>Tartós </a:t>
            </a:r>
            <a:r>
              <a:rPr lang="hu-HU" b="1" dirty="0" smtClean="0">
                <a:solidFill>
                  <a:srgbClr val="002060"/>
                </a:solidFill>
              </a:rPr>
              <a:t>aszály:</a:t>
            </a:r>
            <a:r>
              <a:rPr lang="hu-HU" dirty="0" smtClean="0">
                <a:solidFill>
                  <a:srgbClr val="002060"/>
                </a:solidFill>
              </a:rPr>
              <a:t> ideiglenes mentesség </a:t>
            </a:r>
            <a:r>
              <a:rPr lang="hu-HU" dirty="0">
                <a:solidFill>
                  <a:srgbClr val="002060"/>
                </a:solidFill>
              </a:rPr>
              <a:t>VKI szabály kivételes </a:t>
            </a:r>
            <a:r>
              <a:rPr lang="hu-HU" dirty="0" smtClean="0">
                <a:solidFill>
                  <a:srgbClr val="002060"/>
                </a:solidFill>
              </a:rPr>
              <a:t>intézkedések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hu-HU" b="1" dirty="0" err="1">
                <a:solidFill>
                  <a:srgbClr val="002060"/>
                </a:solidFill>
              </a:rPr>
              <a:t>Éghajlatváltozási</a:t>
            </a:r>
            <a:r>
              <a:rPr lang="hu-HU" b="1" dirty="0">
                <a:solidFill>
                  <a:srgbClr val="002060"/>
                </a:solidFill>
              </a:rPr>
              <a:t> </a:t>
            </a:r>
            <a:r>
              <a:rPr lang="hu-HU" b="1" dirty="0" smtClean="0">
                <a:solidFill>
                  <a:srgbClr val="002060"/>
                </a:solidFill>
              </a:rPr>
              <a:t>vonatkozások:</a:t>
            </a:r>
            <a:r>
              <a:rPr lang="hu-HU" dirty="0">
                <a:solidFill>
                  <a:srgbClr val="002060"/>
                </a:solidFill>
              </a:rPr>
              <a:t> alkalmas hidrometeorológiai hálózat, vízfelhasználás és vízigény monitor, indikátorok, jövőbeni </a:t>
            </a:r>
            <a:r>
              <a:rPr lang="hu-HU" dirty="0" smtClean="0">
                <a:solidFill>
                  <a:srgbClr val="002060"/>
                </a:solidFill>
              </a:rPr>
              <a:t>trendek, elemezni az </a:t>
            </a:r>
            <a:r>
              <a:rPr lang="hu-HU" dirty="0">
                <a:solidFill>
                  <a:srgbClr val="002060"/>
                </a:solidFill>
              </a:rPr>
              <a:t>éves </a:t>
            </a:r>
            <a:r>
              <a:rPr lang="hu-HU" dirty="0" smtClean="0">
                <a:solidFill>
                  <a:srgbClr val="002060"/>
                </a:solidFill>
              </a:rPr>
              <a:t>lefolyást (CIS 24).</a:t>
            </a:r>
            <a:r>
              <a:rPr lang="hu-HU" b="1" dirty="0" smtClean="0">
                <a:solidFill>
                  <a:srgbClr val="002060"/>
                </a:solidFill>
              </a:rPr>
              <a:t> </a:t>
            </a:r>
            <a:endParaRPr lang="hu-HU" dirty="0" smtClean="0">
              <a:solidFill>
                <a:srgbClr val="00206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8600" y="1556792"/>
            <a:ext cx="8686800" cy="762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33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pic>
        <p:nvPicPr>
          <p:cNvPr id="1026" name="Picture 2" descr="C:\Users\gayer_000\Pictures\logók\WF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04" y="58246"/>
            <a:ext cx="1286796" cy="111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48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851920" y="135684"/>
            <a:ext cx="5063480" cy="1277091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Következtetések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745863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262000" y="1797050"/>
            <a:ext cx="8486463" cy="494431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hu-HU" dirty="0" smtClean="0">
                <a:solidFill>
                  <a:srgbClr val="002060"/>
                </a:solidFill>
              </a:rPr>
              <a:t>válságkezelésről </a:t>
            </a:r>
            <a:r>
              <a:rPr lang="hu-HU" dirty="0">
                <a:solidFill>
                  <a:srgbClr val="002060"/>
                </a:solidFill>
              </a:rPr>
              <a:t>az aszálykockázat-csökkentési politikára áttérni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hu-HU" dirty="0" smtClean="0">
                <a:solidFill>
                  <a:srgbClr val="002060"/>
                </a:solidFill>
              </a:rPr>
              <a:t>VGT és aszálykezelési </a:t>
            </a:r>
            <a:r>
              <a:rPr lang="hu-HU" dirty="0">
                <a:solidFill>
                  <a:srgbClr val="002060"/>
                </a:solidFill>
              </a:rPr>
              <a:t>terv </a:t>
            </a:r>
            <a:r>
              <a:rPr lang="hu-HU" dirty="0" smtClean="0">
                <a:solidFill>
                  <a:srgbClr val="002060"/>
                </a:solidFill>
              </a:rPr>
              <a:t>szinergia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hu-HU" dirty="0">
                <a:solidFill>
                  <a:srgbClr val="002060"/>
                </a:solidFill>
              </a:rPr>
              <a:t>a jelenlegi aszálykezelési politika </a:t>
            </a:r>
            <a:r>
              <a:rPr lang="hu-HU" dirty="0" smtClean="0">
                <a:solidFill>
                  <a:srgbClr val="002060"/>
                </a:solidFill>
              </a:rPr>
              <a:t>elemzése, a </a:t>
            </a:r>
            <a:r>
              <a:rPr lang="hu-HU" dirty="0">
                <a:solidFill>
                  <a:srgbClr val="002060"/>
                </a:solidFill>
              </a:rPr>
              <a:t>legfőbb hiányosságok és bizonytalanságok azonosítása, </a:t>
            </a:r>
            <a:r>
              <a:rPr lang="hu-HU" dirty="0" smtClean="0">
                <a:solidFill>
                  <a:srgbClr val="002060"/>
                </a:solidFill>
              </a:rPr>
              <a:t>cselekvési terv: 1-7 lépés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8600" y="1556792"/>
            <a:ext cx="8686800" cy="762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33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755576" y="5517232"/>
            <a:ext cx="7632848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solidFill>
                  <a:srgbClr val="002060"/>
                </a:solidFill>
              </a:rPr>
              <a:t>Köszönöm a figyelmet</a:t>
            </a:r>
            <a:endParaRPr lang="hu-H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" y="-24753"/>
            <a:ext cx="9137114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755576" y="0"/>
            <a:ext cx="5616624" cy="6740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A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</a:t>
            </a:r>
          </a:p>
          <a:p>
            <a:r>
              <a:rPr lang="hu-HU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339752" y="332656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002060"/>
                </a:solidFill>
              </a:rPr>
              <a:t>Korábbi gyakorlat</a:t>
            </a:r>
            <a:endParaRPr lang="hu-H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6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" y="-24753"/>
            <a:ext cx="9137114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2555776" y="0"/>
            <a:ext cx="3744416" cy="4797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-11742" y="152400"/>
            <a:ext cx="3503622" cy="3564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2339752" y="332656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002060"/>
                </a:solidFill>
              </a:rPr>
              <a:t>Korábbi gyakorlat</a:t>
            </a:r>
            <a:endParaRPr lang="hu-H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" y="-24753"/>
            <a:ext cx="9137114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zis 3"/>
          <p:cNvSpPr/>
          <p:nvPr/>
        </p:nvSpPr>
        <p:spPr>
          <a:xfrm>
            <a:off x="2987824" y="1700808"/>
            <a:ext cx="3096344" cy="30963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2555776" y="0"/>
            <a:ext cx="3744416" cy="2060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2339752" y="332656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002060"/>
                </a:solidFill>
              </a:rPr>
              <a:t>Korábbi gyakorlat</a:t>
            </a:r>
            <a:endParaRPr lang="hu-H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6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" y="-24753"/>
            <a:ext cx="9137114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zis 3"/>
          <p:cNvSpPr/>
          <p:nvPr/>
        </p:nvSpPr>
        <p:spPr>
          <a:xfrm>
            <a:off x="2987824" y="1700808"/>
            <a:ext cx="3096344" cy="30963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614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" y="-24753"/>
            <a:ext cx="9137114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5436096" y="6453336"/>
            <a:ext cx="372483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Forrás: NDMC, University of Nebraska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98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Aszálykezelési program 2013-15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988840"/>
            <a:ext cx="8744112" cy="4525963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Indokoltság: növekvő károk → COM aszály-stratégia (2007), értékelés, </a:t>
            </a:r>
            <a:r>
              <a:rPr lang="hu-HU" dirty="0" err="1" smtClean="0">
                <a:solidFill>
                  <a:srgbClr val="002060"/>
                </a:solidFill>
              </a:rPr>
              <a:t>Blueprint</a:t>
            </a:r>
            <a:r>
              <a:rPr lang="hu-HU" dirty="0" smtClean="0">
                <a:solidFill>
                  <a:srgbClr val="002060"/>
                </a:solidFill>
              </a:rPr>
              <a:t> (2012), érintettség (UNCCD)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GWP KKE: Bulgária, Csehország, Lengyelország, Litvánia, Magyarország, Moldova, Románia, Szlovákia, Szlovénia, Ukrajna 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Cél: kapacitásfejlesztés proaktív, integrált aszálykezelési terv kidolgozására, innovatív megközelítések alkalmazása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8600" y="1556792"/>
            <a:ext cx="8686800" cy="762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33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pic>
        <p:nvPicPr>
          <p:cNvPr id="1026" name="Picture 2" descr="idmp na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gayer_000\Pictures\logók\WMO GW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573" y="263429"/>
            <a:ext cx="2260501" cy="78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9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A</a:t>
            </a:r>
            <a:r>
              <a:rPr lang="hu-HU" b="1" dirty="0" smtClean="0">
                <a:solidFill>
                  <a:srgbClr val="002060"/>
                </a:solidFill>
              </a:rPr>
              <a:t>szálykezelési program 2013-15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9434" y="1632993"/>
            <a:ext cx="8496944" cy="5225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>
                <a:solidFill>
                  <a:srgbClr val="002060"/>
                </a:solidFill>
              </a:rPr>
              <a:t>Programelemek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országos konzultációk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az aszály a VGT1-ben</a:t>
            </a:r>
          </a:p>
          <a:p>
            <a:r>
              <a:rPr lang="hu-HU" dirty="0">
                <a:solidFill>
                  <a:srgbClr val="002060"/>
                </a:solidFill>
              </a:rPr>
              <a:t>r</a:t>
            </a:r>
            <a:r>
              <a:rPr lang="hu-HU" dirty="0" smtClean="0">
                <a:solidFill>
                  <a:srgbClr val="002060"/>
                </a:solidFill>
              </a:rPr>
              <a:t>egionális és határokon átívelő együttműködés,</a:t>
            </a:r>
          </a:p>
          <a:p>
            <a:r>
              <a:rPr lang="hu-HU" dirty="0" err="1">
                <a:solidFill>
                  <a:srgbClr val="002060"/>
                </a:solidFill>
              </a:rPr>
              <a:t>d</a:t>
            </a:r>
            <a:r>
              <a:rPr lang="hu-HU" dirty="0" err="1" smtClean="0">
                <a:solidFill>
                  <a:srgbClr val="002060"/>
                </a:solidFill>
              </a:rPr>
              <a:t>emo</a:t>
            </a:r>
            <a:r>
              <a:rPr lang="hu-HU" dirty="0" smtClean="0">
                <a:solidFill>
                  <a:srgbClr val="002060"/>
                </a:solidFill>
              </a:rPr>
              <a:t> projektek</a:t>
            </a:r>
          </a:p>
          <a:p>
            <a:r>
              <a:rPr lang="hu-HU" dirty="0">
                <a:solidFill>
                  <a:srgbClr val="002060"/>
                </a:solidFill>
              </a:rPr>
              <a:t>t</a:t>
            </a:r>
            <a:r>
              <a:rPr lang="hu-HU" dirty="0" smtClean="0">
                <a:solidFill>
                  <a:srgbClr val="002060"/>
                </a:solidFill>
              </a:rPr>
              <a:t>réningek, munkaértekezletek, a jó gyakorlat elterjesztése 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útmutató aszálykezelési tervek kidolgozására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8600" y="1556792"/>
            <a:ext cx="8686800" cy="762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33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pic>
        <p:nvPicPr>
          <p:cNvPr id="6" name="Picture 2" descr="idmp na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GAYER_~1\AppData\Local\Temp\Rar$DIa0.952\aszaly20141016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165" y="1772816"/>
            <a:ext cx="302419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83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93" y="0"/>
            <a:ext cx="8330244" cy="687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283305" y="5517232"/>
            <a:ext cx="657739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002060"/>
                </a:solidFill>
              </a:rPr>
              <a:t>Magyar közreműködők:</a:t>
            </a:r>
          </a:p>
          <a:p>
            <a:r>
              <a:rPr lang="hu-HU" sz="3200" dirty="0" smtClean="0">
                <a:solidFill>
                  <a:srgbClr val="002060"/>
                </a:solidFill>
              </a:rPr>
              <a:t>OVF, OMSZ, ATIVIZIG, KÖTIVIZIG, DE</a:t>
            </a:r>
            <a:endParaRPr lang="hu-H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3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516</Words>
  <Application>Microsoft Office PowerPoint</Application>
  <PresentationFormat>Diavetítés a képernyőre (4:3 oldalarány)</PresentationFormat>
  <Paragraphs>92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Office-téma</vt:lpstr>
      <vt:lpstr>A GWP KKE régió aszálykezelési útmutatója</vt:lpstr>
      <vt:lpstr>PowerPoint bemutató</vt:lpstr>
      <vt:lpstr>PowerPoint bemutató</vt:lpstr>
      <vt:lpstr>PowerPoint bemutató</vt:lpstr>
      <vt:lpstr>PowerPoint bemutató</vt:lpstr>
      <vt:lpstr>PowerPoint bemutató</vt:lpstr>
      <vt:lpstr>Aszálykezelési program 2013-15</vt:lpstr>
      <vt:lpstr>Aszálykezelési program 2013-15</vt:lpstr>
      <vt:lpstr>PowerPoint bemutató</vt:lpstr>
      <vt:lpstr>PowerPoint bemutató</vt:lpstr>
      <vt:lpstr>Felépítés</vt:lpstr>
      <vt:lpstr>Általános keretrendszer </vt:lpstr>
      <vt:lpstr>Aszálykezelési politika és tervezés 1/4</vt:lpstr>
      <vt:lpstr>Aszálykezelési politika és tervezés 2/4</vt:lpstr>
      <vt:lpstr>Aszálykezelési politika és tervezés 3/4</vt:lpstr>
      <vt:lpstr>Aszálykezelési politika és tervezés 4/4</vt:lpstr>
      <vt:lpstr>Kapcsolódó kérdések</vt:lpstr>
      <vt:lpstr>Következtetések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GWP KKE régió aszálykezelési útmutatója</dc:title>
  <dc:creator>Gayer József</dc:creator>
  <cp:lastModifiedBy>Gayer József</cp:lastModifiedBy>
  <cp:revision>86</cp:revision>
  <cp:lastPrinted>2016-04-25T13:08:04Z</cp:lastPrinted>
  <dcterms:created xsi:type="dcterms:W3CDTF">2016-04-13T10:00:19Z</dcterms:created>
  <dcterms:modified xsi:type="dcterms:W3CDTF">2016-06-20T16:13:41Z</dcterms:modified>
</cp:coreProperties>
</file>